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58" r:id="rId5"/>
    <p:sldId id="263" r:id="rId6"/>
    <p:sldId id="259" r:id="rId7"/>
    <p:sldId id="264" r:id="rId8"/>
    <p:sldId id="260" r:id="rId9"/>
    <p:sldId id="261"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McCormack" initials="PM"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2" d="100"/>
          <a:sy n="92" d="100"/>
        </p:scale>
        <p:origin x="-43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72D0A-3A9E-4831-8A2E-EA7491BD0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1B59715-6FD0-4B44-99B3-FE02E1FB7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C743A1D-1C44-4613-8BA9-8EEC589785CB}"/>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0DDF4ACA-A020-4F6C-8E64-746328B0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A76820-90A7-47FD-931F-5487B6F5B0A8}"/>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212364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29FEB1-D896-4808-911C-18716D25C9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F02C8C-4103-4332-A945-9E559B39BC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53A299-D1EE-4AE4-9D2B-DB55581D74AB}"/>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F591D941-413A-42E9-8C00-C3AA2A69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48FB86-EB5B-4DAD-A038-7A16F46094BF}"/>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55668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8664A-5305-458E-B1D8-D69DE67204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5041068-19D3-4E88-B48D-8F4C9C064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539972-2D87-4CE0-8945-01AA1ACB84D8}"/>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E0D4A6BB-65BE-4A78-8C2A-2716DFCB2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823A16-2078-4420-9B56-1707F3EE65FD}"/>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277018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B5044-E6A4-40B4-9825-824155DEB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74F39D-0E97-40BB-BAC0-806F191B7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4D303A-FDFA-4B0A-B9F3-2B44B57A19BE}"/>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7A816DFD-277A-40BE-BAF3-E1E39506B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12E656B-9E59-411B-8A5E-2D6983E7E04F}"/>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28260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383EE-C0F4-43C6-9C4F-3EB8E9568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6D23EF4-C8FD-4F37-9DE5-727A2FCEC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182C02-544A-4982-8B39-D8CA9F17C2A4}"/>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19E4E34E-4FE5-46B1-9CB2-4A2C0A3A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0578E5-D3F1-475A-96F7-377BD4EF99B9}"/>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405426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DFEA5-5FD9-4C2B-AB11-73AFCAE5A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22A33D-90E0-4B87-BAF8-F2E0A8C272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E71795-4932-4AAE-870B-583832D85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090081E-4902-448E-994C-089D33E06796}"/>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6" name="Footer Placeholder 5">
            <a:extLst>
              <a:ext uri="{FF2B5EF4-FFF2-40B4-BE49-F238E27FC236}">
                <a16:creationId xmlns:a16="http://schemas.microsoft.com/office/drawing/2014/main" xmlns="" id="{77414255-F6E5-4D99-988F-8CA9B2D08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EC0842-A24B-464E-8B46-088902B8CAB7}"/>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282125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63FDB-4E85-4C25-8795-51188D1DD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47C4F71-4975-4725-9E49-646DC6ACE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0C8F847-8E54-4992-AB4B-6A52BF3DC0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B05F53B-981C-43AD-9F7D-832036986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E2CC8E5-6F96-4721-832F-CF227266B5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8BBF7EA-B425-4C72-AAA3-CA52F722A25D}"/>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8" name="Footer Placeholder 7">
            <a:extLst>
              <a:ext uri="{FF2B5EF4-FFF2-40B4-BE49-F238E27FC236}">
                <a16:creationId xmlns:a16="http://schemas.microsoft.com/office/drawing/2014/main" xmlns="" id="{6F19A39B-F110-4CD9-9783-37F7B7A328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29808DC-3F8B-4D37-9333-55113D747359}"/>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137332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F023F-3A97-41D9-A44D-0216C2DEC0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95BF724-5FB9-4787-9379-5A4B0B4425CA}"/>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4" name="Footer Placeholder 3">
            <a:extLst>
              <a:ext uri="{FF2B5EF4-FFF2-40B4-BE49-F238E27FC236}">
                <a16:creationId xmlns:a16="http://schemas.microsoft.com/office/drawing/2014/main" xmlns="" id="{CE04755E-2BAC-473C-87B5-0D1E781C6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451F09-6169-40B7-8D7F-359341FA95C7}"/>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331760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C7F723-1554-4844-86D4-03927C44B88E}"/>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3" name="Footer Placeholder 2">
            <a:extLst>
              <a:ext uri="{FF2B5EF4-FFF2-40B4-BE49-F238E27FC236}">
                <a16:creationId xmlns:a16="http://schemas.microsoft.com/office/drawing/2014/main" xmlns="" id="{34A2320B-46DC-49BD-8534-065A27EE82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4A7CCD-C899-42EE-B101-F941C22611FB}"/>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209086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39454-3F00-4DCC-8014-E836DD81B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4ABA638-E186-4FFE-8527-3E21CC48E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5D3A53-EB2D-41AA-9009-98FAEE2E7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8C55F3-88DA-43CC-B2E8-6D528FB78353}"/>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6" name="Footer Placeholder 5">
            <a:extLst>
              <a:ext uri="{FF2B5EF4-FFF2-40B4-BE49-F238E27FC236}">
                <a16:creationId xmlns:a16="http://schemas.microsoft.com/office/drawing/2014/main" xmlns="" id="{DCCA88D8-1F2E-40F1-A4C0-26F119249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9D3B8B-C9A3-48CA-BF94-BF2E48124271}"/>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189438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AE356-52E8-4ED3-B5FE-C6242F2DC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337C863-6969-4600-B7B1-EB70168E2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4623D-66C4-454B-A825-0DB520F99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58609F5-61D8-4A20-A4BB-16B407439785}"/>
              </a:ext>
            </a:extLst>
          </p:cNvPr>
          <p:cNvSpPr>
            <a:spLocks noGrp="1"/>
          </p:cNvSpPr>
          <p:nvPr>
            <p:ph type="dt" sz="half" idx="10"/>
          </p:nvPr>
        </p:nvSpPr>
        <p:spPr/>
        <p:txBody>
          <a:bodyPr/>
          <a:lstStyle/>
          <a:p>
            <a:fld id="{9AE86F53-67A8-4182-8DEF-05BB653B9552}" type="datetimeFigureOut">
              <a:rPr lang="en-US" smtClean="0"/>
              <a:t>3/5/2020</a:t>
            </a:fld>
            <a:endParaRPr lang="en-US"/>
          </a:p>
        </p:txBody>
      </p:sp>
      <p:sp>
        <p:nvSpPr>
          <p:cNvPr id="6" name="Footer Placeholder 5">
            <a:extLst>
              <a:ext uri="{FF2B5EF4-FFF2-40B4-BE49-F238E27FC236}">
                <a16:creationId xmlns:a16="http://schemas.microsoft.com/office/drawing/2014/main" xmlns="" id="{665D2FC5-11F5-4A27-93C7-F8D8B0BFB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5D71A2-D5AE-46C3-832D-DEC2DC8B7E62}"/>
              </a:ext>
            </a:extLst>
          </p:cNvPr>
          <p:cNvSpPr>
            <a:spLocks noGrp="1"/>
          </p:cNvSpPr>
          <p:nvPr>
            <p:ph type="sldNum" sz="quarter" idx="12"/>
          </p:nvPr>
        </p:nvSpPr>
        <p:spPr/>
        <p:txBody>
          <a:bodyPr/>
          <a:lstStyle/>
          <a:p>
            <a:fld id="{11EBBEE7-649C-41C6-88E1-E95514493171}" type="slidenum">
              <a:rPr lang="en-US" smtClean="0"/>
              <a:t>‹#›</a:t>
            </a:fld>
            <a:endParaRPr lang="en-US"/>
          </a:p>
        </p:txBody>
      </p:sp>
    </p:spTree>
    <p:extLst>
      <p:ext uri="{BB962C8B-B14F-4D97-AF65-F5344CB8AC3E}">
        <p14:creationId xmlns:p14="http://schemas.microsoft.com/office/powerpoint/2010/main" val="84091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C7E317-4114-4841-969F-053C7C25B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26EFAB3-7EBE-4FDF-8B1D-945917596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5A3A03-4B32-4129-BABD-4B551BE457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86F53-67A8-4182-8DEF-05BB653B9552}" type="datetimeFigureOut">
              <a:rPr lang="en-US" smtClean="0"/>
              <a:t>3/5/2020</a:t>
            </a:fld>
            <a:endParaRPr lang="en-US"/>
          </a:p>
        </p:txBody>
      </p:sp>
      <p:sp>
        <p:nvSpPr>
          <p:cNvPr id="5" name="Footer Placeholder 4">
            <a:extLst>
              <a:ext uri="{FF2B5EF4-FFF2-40B4-BE49-F238E27FC236}">
                <a16:creationId xmlns:a16="http://schemas.microsoft.com/office/drawing/2014/main" xmlns="" id="{C12B27CC-C461-4878-B21F-81E486CA7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41D0D9-E1E9-482D-9A55-61DE0927E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BBEE7-649C-41C6-88E1-E95514493171}" type="slidenum">
              <a:rPr lang="en-US" smtClean="0"/>
              <a:t>‹#›</a:t>
            </a:fld>
            <a:endParaRPr lang="en-US"/>
          </a:p>
        </p:txBody>
      </p:sp>
    </p:spTree>
    <p:extLst>
      <p:ext uri="{BB962C8B-B14F-4D97-AF65-F5344CB8AC3E}">
        <p14:creationId xmlns:p14="http://schemas.microsoft.com/office/powerpoint/2010/main" val="167372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doh@uncashd.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16F9E488-0718-4E1E-9D12-26779F606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09BE6F6B-19BD-443C-8FB0-FA45F13F95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811033" y="681629"/>
            <a:ext cx="5573478" cy="3683638"/>
          </a:xfrm>
        </p:spPr>
        <p:txBody>
          <a:bodyPr anchor="b">
            <a:normAutofit/>
          </a:bodyPr>
          <a:lstStyle/>
          <a:p>
            <a:pPr algn="r"/>
            <a:r>
              <a:rPr lang="en-US" sz="7200">
                <a:solidFill>
                  <a:schemeClr val="bg1"/>
                </a:solidFill>
              </a:rPr>
              <a:t>COVID-19	</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954158" y="4434276"/>
            <a:ext cx="5271714" cy="1453825"/>
          </a:xfrm>
        </p:spPr>
        <p:txBody>
          <a:bodyPr anchor="t">
            <a:normAutofit/>
          </a:bodyPr>
          <a:lstStyle/>
          <a:p>
            <a:pPr algn="r"/>
            <a:r>
              <a:rPr lang="en-US">
                <a:solidFill>
                  <a:schemeClr val="bg1"/>
                </a:solidFill>
              </a:rPr>
              <a:t>COMMUNITY PLANNING STRATEGIES</a:t>
            </a:r>
          </a:p>
        </p:txBody>
      </p:sp>
      <p:grpSp>
        <p:nvGrpSpPr>
          <p:cNvPr id="36" name="Group 35">
            <a:extLst>
              <a:ext uri="{FF2B5EF4-FFF2-40B4-BE49-F238E27FC236}">
                <a16:creationId xmlns:a16="http://schemas.microsoft.com/office/drawing/2014/main" xmlns="" id="{26B5F537-3960-4E10-AE03-D496B4CD53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40080" y="640080"/>
            <a:ext cx="1128382" cy="847206"/>
            <a:chOff x="5307830" y="325570"/>
            <a:chExt cx="1128382" cy="847206"/>
          </a:xfrm>
        </p:grpSpPr>
        <p:sp>
          <p:nvSpPr>
            <p:cNvPr id="37" name="Freeform 5">
              <a:extLst>
                <a:ext uri="{FF2B5EF4-FFF2-40B4-BE49-F238E27FC236}">
                  <a16:creationId xmlns:a16="http://schemas.microsoft.com/office/drawing/2014/main" xmlns="" id="{4F9A94D1-9FCD-4778-A663-68663B4D3F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5">
              <a:extLst>
                <a:ext uri="{FF2B5EF4-FFF2-40B4-BE49-F238E27FC236}">
                  <a16:creationId xmlns:a16="http://schemas.microsoft.com/office/drawing/2014/main" xmlns="" id="{BB080F40-90BD-4CAA-9447-8DC3FCD0F23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8118282" y="1807291"/>
            <a:ext cx="3449589" cy="781398"/>
          </a:xfrm>
          <a:prstGeom prst="rect">
            <a:avLst/>
          </a:prstGeom>
        </p:spPr>
      </p:pic>
      <p:pic>
        <p:nvPicPr>
          <p:cNvPr id="5" name="Picture 4" descr="A close up of a flower&#10;&#10;Description automatically generated">
            <a:extLst>
              <a:ext uri="{FF2B5EF4-FFF2-40B4-BE49-F238E27FC236}">
                <a16:creationId xmlns:a16="http://schemas.microsoft.com/office/drawing/2014/main" xmlns="" id="{5911AE50-58F4-4BAA-A2CE-431402D3A6F0}"/>
              </a:ext>
            </a:extLst>
          </p:cNvPr>
          <p:cNvPicPr>
            <a:picLocks noChangeAspect="1"/>
          </p:cNvPicPr>
          <p:nvPr/>
        </p:nvPicPr>
        <p:blipFill>
          <a:blip r:embed="rId3"/>
          <a:stretch>
            <a:fillRect/>
          </a:stretch>
        </p:blipFill>
        <p:spPr>
          <a:xfrm>
            <a:off x="8127122" y="3712876"/>
            <a:ext cx="3440749" cy="1935421"/>
          </a:xfrm>
          <a:prstGeom prst="rect">
            <a:avLst/>
          </a:prstGeom>
        </p:spPr>
      </p:pic>
    </p:spTree>
    <p:extLst>
      <p:ext uri="{BB962C8B-B14F-4D97-AF65-F5344CB8AC3E}">
        <p14:creationId xmlns:p14="http://schemas.microsoft.com/office/powerpoint/2010/main" val="262076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265813"/>
            <a:ext cx="5422604" cy="1244009"/>
          </a:xfrm>
        </p:spPr>
        <p:txBody>
          <a:bodyPr>
            <a:normAutofit fontScale="90000"/>
          </a:bodyPr>
          <a:lstStyle/>
          <a:p>
            <a:r>
              <a:rPr lang="en-US" sz="4800" dirty="0">
                <a:solidFill>
                  <a:srgbClr val="FFFFFF"/>
                </a:solidFill>
              </a:rPr>
              <a:t>CLEANING PRODUCTS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979492"/>
            <a:ext cx="7006856" cy="4253023"/>
          </a:xfrm>
        </p:spPr>
        <p:txBody>
          <a:bodyPr>
            <a:normAutofit/>
          </a:bodyPr>
          <a:lstStyle/>
          <a:p>
            <a:pPr algn="l"/>
            <a:endParaRPr lang="en-US" sz="2900"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pic>
        <p:nvPicPr>
          <p:cNvPr id="5" name="Picture 4">
            <a:extLst>
              <a:ext uri="{FF2B5EF4-FFF2-40B4-BE49-F238E27FC236}">
                <a16:creationId xmlns:a16="http://schemas.microsoft.com/office/drawing/2014/main" xmlns="" id="{4BACE931-E163-4078-9D98-F3248573F5B7}"/>
              </a:ext>
            </a:extLst>
          </p:cNvPr>
          <p:cNvPicPr>
            <a:picLocks noChangeAspect="1"/>
          </p:cNvPicPr>
          <p:nvPr/>
        </p:nvPicPr>
        <p:blipFill>
          <a:blip r:embed="rId3"/>
          <a:stretch>
            <a:fillRect/>
          </a:stretch>
        </p:blipFill>
        <p:spPr>
          <a:xfrm>
            <a:off x="6678337" y="2489133"/>
            <a:ext cx="3145056" cy="2358792"/>
          </a:xfrm>
          <a:prstGeom prst="rect">
            <a:avLst/>
          </a:prstGeom>
        </p:spPr>
      </p:pic>
      <p:sp>
        <p:nvSpPr>
          <p:cNvPr id="6" name="Rectangle 5">
            <a:extLst>
              <a:ext uri="{FF2B5EF4-FFF2-40B4-BE49-F238E27FC236}">
                <a16:creationId xmlns:a16="http://schemas.microsoft.com/office/drawing/2014/main" xmlns="" id="{F8147484-7591-403E-9E98-60A0549B7D49}"/>
              </a:ext>
            </a:extLst>
          </p:cNvPr>
          <p:cNvSpPr/>
          <p:nvPr/>
        </p:nvSpPr>
        <p:spPr>
          <a:xfrm>
            <a:off x="5539563" y="1656326"/>
            <a:ext cx="6096000" cy="646331"/>
          </a:xfrm>
          <a:prstGeom prst="rect">
            <a:avLst/>
          </a:prstGeom>
        </p:spPr>
        <p:txBody>
          <a:bodyPr>
            <a:spAutoFit/>
          </a:bodyPr>
          <a:lstStyle/>
          <a:p>
            <a:r>
              <a:rPr lang="en-US" dirty="0">
                <a:solidFill>
                  <a:schemeClr val="bg1"/>
                </a:solidFill>
              </a:rPr>
              <a:t>https://www.americanchemistry.com/Novel-Coronavirus-Fighting-Products-List.pdf</a:t>
            </a:r>
          </a:p>
        </p:txBody>
      </p:sp>
      <p:sp>
        <p:nvSpPr>
          <p:cNvPr id="7" name="Rectangle 6">
            <a:extLst>
              <a:ext uri="{FF2B5EF4-FFF2-40B4-BE49-F238E27FC236}">
                <a16:creationId xmlns:a16="http://schemas.microsoft.com/office/drawing/2014/main" xmlns="" id="{41F644C8-5D6B-44AF-B072-89954AF73C5F}"/>
              </a:ext>
            </a:extLst>
          </p:cNvPr>
          <p:cNvSpPr/>
          <p:nvPr/>
        </p:nvSpPr>
        <p:spPr>
          <a:xfrm>
            <a:off x="5684875" y="4947859"/>
            <a:ext cx="6096000" cy="1754326"/>
          </a:xfrm>
          <a:prstGeom prst="rect">
            <a:avLst/>
          </a:prstGeom>
        </p:spPr>
        <p:txBody>
          <a:bodyPr>
            <a:spAutoFit/>
          </a:bodyPr>
          <a:lstStyle/>
          <a:p>
            <a:r>
              <a:rPr lang="en-US" dirty="0">
                <a:solidFill>
                  <a:schemeClr val="bg1"/>
                </a:solidFill>
              </a:rPr>
              <a:t>Disinfecting is the responsibility of school custodial staff. They are trained to use disinfectants in a safe and effective</a:t>
            </a:r>
          </a:p>
          <a:p>
            <a:r>
              <a:rPr lang="en-US" dirty="0">
                <a:solidFill>
                  <a:schemeClr val="bg1"/>
                </a:solidFill>
              </a:rPr>
              <a:t>manner and to clean up potentially infectious materials and body fluid spills – blood, vomit, feces, and urine. Contact</a:t>
            </a:r>
          </a:p>
          <a:p>
            <a:r>
              <a:rPr lang="en-US" dirty="0">
                <a:solidFill>
                  <a:schemeClr val="bg1"/>
                </a:solidFill>
              </a:rPr>
              <a:t>your custodian or school nurse if students are ill and your classroom needs cleaning and disinfection.</a:t>
            </a:r>
          </a:p>
        </p:txBody>
      </p:sp>
    </p:spTree>
    <p:extLst>
      <p:ext uri="{BB962C8B-B14F-4D97-AF65-F5344CB8AC3E}">
        <p14:creationId xmlns:p14="http://schemas.microsoft.com/office/powerpoint/2010/main" val="137953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711846" y="367741"/>
            <a:ext cx="5422604" cy="1244009"/>
          </a:xfrm>
        </p:spPr>
        <p:txBody>
          <a:bodyPr>
            <a:normAutofit/>
          </a:bodyPr>
          <a:lstStyle/>
          <a:p>
            <a:r>
              <a:rPr lang="en-US" sz="4800" dirty="0">
                <a:solidFill>
                  <a:srgbClr val="FFFFFF"/>
                </a:solidFill>
              </a:rPr>
              <a:t>WHO TO CONTACT</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979492"/>
            <a:ext cx="7006856" cy="4253023"/>
          </a:xfrm>
        </p:spPr>
        <p:txBody>
          <a:bodyPr>
            <a:normAutofit/>
          </a:bodyPr>
          <a:lstStyle/>
          <a:p>
            <a:pPr algn="l"/>
            <a:endParaRPr lang="en-US" sz="2900"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
        <p:nvSpPr>
          <p:cNvPr id="7" name="Rectangle 6">
            <a:extLst>
              <a:ext uri="{FF2B5EF4-FFF2-40B4-BE49-F238E27FC236}">
                <a16:creationId xmlns:a16="http://schemas.microsoft.com/office/drawing/2014/main" xmlns="" id="{41F644C8-5D6B-44AF-B072-89954AF73C5F}"/>
              </a:ext>
            </a:extLst>
          </p:cNvPr>
          <p:cNvSpPr/>
          <p:nvPr/>
        </p:nvSpPr>
        <p:spPr>
          <a:xfrm>
            <a:off x="5375148" y="2113916"/>
            <a:ext cx="6096000" cy="1200329"/>
          </a:xfrm>
          <a:prstGeom prst="rect">
            <a:avLst/>
          </a:prstGeom>
        </p:spPr>
        <p:txBody>
          <a:bodyPr>
            <a:spAutoFit/>
          </a:bodyPr>
          <a:lstStyle/>
          <a:p>
            <a:pPr algn="ctr"/>
            <a:r>
              <a:rPr lang="en-US" dirty="0">
                <a:solidFill>
                  <a:schemeClr val="bg1"/>
                </a:solidFill>
              </a:rPr>
              <a:t>Patrick McCormack, Director of Health</a:t>
            </a:r>
          </a:p>
          <a:p>
            <a:pPr algn="ctr"/>
            <a:r>
              <a:rPr lang="en-US" dirty="0">
                <a:solidFill>
                  <a:schemeClr val="bg1"/>
                </a:solidFill>
              </a:rPr>
              <a:t>Office:	(860</a:t>
            </a:r>
            <a:r>
              <a:rPr lang="en-US">
                <a:solidFill>
                  <a:schemeClr val="bg1"/>
                </a:solidFill>
              </a:rPr>
              <a:t>) </a:t>
            </a:r>
            <a:r>
              <a:rPr lang="en-US" smtClean="0">
                <a:solidFill>
                  <a:schemeClr val="bg1"/>
                </a:solidFill>
              </a:rPr>
              <a:t>639-5130</a:t>
            </a:r>
            <a:endParaRPr lang="en-US" dirty="0">
              <a:solidFill>
                <a:schemeClr val="bg1"/>
              </a:solidFill>
            </a:endParaRPr>
          </a:p>
          <a:p>
            <a:pPr algn="ctr"/>
            <a:r>
              <a:rPr lang="en-US" dirty="0">
                <a:solidFill>
                  <a:schemeClr val="bg1"/>
                </a:solidFill>
                <a:hlinkClick r:id="rId3">
                  <a:extLst>
                    <a:ext uri="{A12FA001-AC4F-418D-AE19-62706E023703}">
                      <ahyp:hlinkClr xmlns:ahyp="http://schemas.microsoft.com/office/drawing/2018/hyperlinkcolor" xmlns="" val="tx"/>
                    </a:ext>
                  </a:extLst>
                </a:hlinkClick>
              </a:rPr>
              <a:t>doh@uncashd.org</a:t>
            </a:r>
            <a:endParaRPr lang="en-US" dirty="0">
              <a:solidFill>
                <a:schemeClr val="bg1"/>
              </a:solidFill>
            </a:endParaRPr>
          </a:p>
          <a:p>
            <a:pPr algn="ctr"/>
            <a:r>
              <a:rPr lang="en-US" dirty="0">
                <a:solidFill>
                  <a:schemeClr val="bg1"/>
                </a:solidFill>
              </a:rPr>
              <a:t>www.uncashd.org</a:t>
            </a:r>
          </a:p>
        </p:txBody>
      </p:sp>
      <p:pic>
        <p:nvPicPr>
          <p:cNvPr id="9" name="Picture 8" descr="A person wearing a suit and tie smiling at the camera&#10;&#10;Description automatically generated">
            <a:extLst>
              <a:ext uri="{FF2B5EF4-FFF2-40B4-BE49-F238E27FC236}">
                <a16:creationId xmlns:a16="http://schemas.microsoft.com/office/drawing/2014/main" xmlns="" id="{E87D75D7-B377-4A9D-916E-7F5E8B4E0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921" y="3922561"/>
            <a:ext cx="1711840" cy="2309954"/>
          </a:xfrm>
          <a:prstGeom prst="rect">
            <a:avLst/>
          </a:prstGeom>
        </p:spPr>
      </p:pic>
    </p:spTree>
    <p:extLst>
      <p:ext uri="{BB962C8B-B14F-4D97-AF65-F5344CB8AC3E}">
        <p14:creationId xmlns:p14="http://schemas.microsoft.com/office/powerpoint/2010/main" val="293243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51127" y="1050890"/>
            <a:ext cx="5478379" cy="1777370"/>
          </a:xfrm>
        </p:spPr>
        <p:txBody>
          <a:bodyPr>
            <a:normAutofit fontScale="90000"/>
          </a:bodyPr>
          <a:lstStyle/>
          <a:p>
            <a:r>
              <a:rPr lang="en-US" sz="5400" dirty="0">
                <a:solidFill>
                  <a:srgbClr val="FFFFFF"/>
                </a:solidFill>
              </a:rPr>
              <a:t>NON-PHARMACEUTICAL INTERVENTIONS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5411973" y="3052137"/>
            <a:ext cx="5816008" cy="2955258"/>
          </a:xfrm>
        </p:spPr>
        <p:txBody>
          <a:bodyPr>
            <a:normAutofit/>
          </a:bodyPr>
          <a:lstStyle/>
          <a:p>
            <a:pPr algn="l"/>
            <a:r>
              <a:rPr lang="en-US" sz="1800" dirty="0">
                <a:solidFill>
                  <a:srgbClr val="FFFFFF"/>
                </a:solidFill>
              </a:rPr>
              <a:t>Nonpharmaceutical Interventions (NPIs) are actions, apart from getting vaccinated and taking medicine, that people and communities can take to help slow the spread of illnesses like pandemic influenza (flu). NPIs are also known as community mitigation strategies. When a new flu virus spreads among people, causing illness worldwide, it is called pandemic flu. Because a pandemic flu virus is new, the human population has little or no immunity against it. This allows the virus to spread quickly from person to person worldwide. NPIs are among the best ways of controlling pandemic flu when vaccines are not yet available.</a:t>
            </a: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39991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80787" y="763811"/>
            <a:ext cx="5478379" cy="1777370"/>
          </a:xfrm>
        </p:spPr>
        <p:txBody>
          <a:bodyPr>
            <a:normAutofit/>
          </a:bodyPr>
          <a:lstStyle/>
          <a:p>
            <a:r>
              <a:rPr lang="en-US" sz="5400" dirty="0">
                <a:solidFill>
                  <a:srgbClr val="FFFFFF"/>
                </a:solidFill>
              </a:rPr>
              <a:t>DISPOSITION OF TRAVELERS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5411973" y="3052137"/>
            <a:ext cx="5816008" cy="2955258"/>
          </a:xfrm>
        </p:spPr>
        <p:txBody>
          <a:bodyPr>
            <a:normAutofit/>
          </a:bodyPr>
          <a:lstStyle/>
          <a:p>
            <a:r>
              <a:rPr lang="en-US" sz="1800" dirty="0">
                <a:solidFill>
                  <a:srgbClr val="FFFFFF"/>
                </a:solidFill>
              </a:rPr>
              <a:t>TO DATE, THE UNCAS HEALTH DISTRICT HAS BEEN NOTIFIED OF 24 TRAVELERS REQUIRING MONITORING.</a:t>
            </a:r>
          </a:p>
          <a:p>
            <a:pPr marL="285750" indent="-285750" algn="l">
              <a:buFont typeface="Arial" panose="020B0604020202020204" pitchFamily="34" charset="0"/>
              <a:buChar char="•"/>
            </a:pPr>
            <a:r>
              <a:rPr lang="en-US" sz="1800" dirty="0">
                <a:solidFill>
                  <a:srgbClr val="FFFFFF"/>
                </a:solidFill>
              </a:rPr>
              <a:t>Emails alert UHD about traveler on a Secure platform</a:t>
            </a:r>
          </a:p>
          <a:p>
            <a:pPr marL="285750" indent="-285750" algn="l">
              <a:buFont typeface="Arial" panose="020B0604020202020204" pitchFamily="34" charset="0"/>
              <a:buChar char="•"/>
            </a:pPr>
            <a:r>
              <a:rPr lang="en-US" sz="1800" dirty="0">
                <a:solidFill>
                  <a:srgbClr val="FFFFFF"/>
                </a:solidFill>
              </a:rPr>
              <a:t>Traveler information is reviewed and documented</a:t>
            </a:r>
          </a:p>
          <a:p>
            <a:pPr marL="285750" indent="-285750" algn="l">
              <a:buFont typeface="Arial" panose="020B0604020202020204" pitchFamily="34" charset="0"/>
              <a:buChar char="•"/>
            </a:pPr>
            <a:r>
              <a:rPr lang="en-US" sz="1800" dirty="0">
                <a:solidFill>
                  <a:srgbClr val="FFFFFF"/>
                </a:solidFill>
              </a:rPr>
              <a:t>UHD assumes responsibility for monitoring</a:t>
            </a:r>
          </a:p>
          <a:p>
            <a:pPr marL="285750" indent="-285750" algn="l">
              <a:buFont typeface="Arial" panose="020B0604020202020204" pitchFamily="34" charset="0"/>
              <a:buChar char="•"/>
            </a:pPr>
            <a:r>
              <a:rPr lang="en-US" sz="1800" dirty="0">
                <a:solidFill>
                  <a:srgbClr val="FFFFFF"/>
                </a:solidFill>
              </a:rPr>
              <a:t>UHD reports back to CT DPH any problems with contact information or changes of jurisdiction.</a:t>
            </a:r>
          </a:p>
          <a:p>
            <a:pPr marL="285750" indent="-285750" algn="l">
              <a:buFont typeface="Arial" panose="020B0604020202020204" pitchFamily="34" charset="0"/>
              <a:buChar char="•"/>
            </a:pPr>
            <a:r>
              <a:rPr lang="en-US" sz="1800" dirty="0">
                <a:solidFill>
                  <a:srgbClr val="FFFFFF"/>
                </a:solidFill>
              </a:rPr>
              <a:t>UHD completes 14 days of monitoring and provides a letter to the traveler.</a:t>
            </a: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339838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159489"/>
            <a:ext cx="5422604" cy="1626781"/>
          </a:xfrm>
        </p:spPr>
        <p:txBody>
          <a:bodyPr>
            <a:normAutofit/>
          </a:bodyPr>
          <a:lstStyle/>
          <a:p>
            <a:r>
              <a:rPr lang="en-US" sz="4800" dirty="0">
                <a:solidFill>
                  <a:srgbClr val="FFFFFF"/>
                </a:solidFill>
              </a:rPr>
              <a:t>FAMILIES AND HOUSEHOLDS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795284" y="1786270"/>
            <a:ext cx="7006856" cy="4731488"/>
          </a:xfrm>
        </p:spPr>
        <p:txBody>
          <a:bodyPr>
            <a:normAutofit fontScale="55000" lnSpcReduction="20000"/>
          </a:bodyPr>
          <a:lstStyle/>
          <a:p>
            <a:pPr algn="l"/>
            <a:r>
              <a:rPr lang="en-US" sz="3200" dirty="0">
                <a:solidFill>
                  <a:srgbClr val="FFFFFF"/>
                </a:solidFill>
              </a:rPr>
              <a:t>•	</a:t>
            </a:r>
            <a:r>
              <a:rPr lang="en-US" sz="2900" dirty="0">
                <a:solidFill>
                  <a:srgbClr val="FFFFFF"/>
                </a:solidFill>
              </a:rPr>
              <a:t>Meet with household members, other relatives, and friends to discuss what should be done if a pandemic occurs and what the needs of each person will be.</a:t>
            </a:r>
          </a:p>
          <a:p>
            <a:pPr algn="l"/>
            <a:r>
              <a:rPr lang="en-US" sz="2900" dirty="0">
                <a:solidFill>
                  <a:srgbClr val="FFFFFF"/>
                </a:solidFill>
              </a:rPr>
              <a:t>•	Discuss ways to care for those at greater risk for serious complications, if the services they rely on aren’t available.</a:t>
            </a:r>
          </a:p>
          <a:p>
            <a:pPr algn="l"/>
            <a:r>
              <a:rPr lang="en-US" sz="2900" dirty="0">
                <a:solidFill>
                  <a:srgbClr val="FFFFFF"/>
                </a:solidFill>
              </a:rPr>
              <a:t>•	If your neighborhood has a website or social media page, consider joining it to stay connected to neighbors, information, and resources.</a:t>
            </a:r>
          </a:p>
          <a:p>
            <a:pPr algn="l"/>
            <a:r>
              <a:rPr lang="en-US" sz="2900" dirty="0">
                <a:solidFill>
                  <a:srgbClr val="FFFFFF"/>
                </a:solidFill>
              </a:rPr>
              <a:t>•	Identify organizations in your community that can offer assistance. Consider including organizations that provide mental health or counseling services, food, and other supplies.</a:t>
            </a:r>
          </a:p>
          <a:p>
            <a:pPr algn="l"/>
            <a:r>
              <a:rPr lang="en-US" sz="2900" dirty="0">
                <a:solidFill>
                  <a:srgbClr val="FFFFFF"/>
                </a:solidFill>
              </a:rPr>
              <a:t>•	Create an emergency contact list. Ensure that your household has a current list of emergency contacts for family, friends, neighbors, carpool drivers, health care providers, teachers, employers, the local public health department, and other community resources.</a:t>
            </a:r>
          </a:p>
          <a:p>
            <a:pPr algn="l"/>
            <a:r>
              <a:rPr lang="en-US" sz="2900" dirty="0">
                <a:solidFill>
                  <a:srgbClr val="FFFFFF"/>
                </a:solidFill>
              </a:rPr>
              <a:t>•	Plan to have extra supplies of important items on hand, such as soap, hand sanitizer, tissues, and disposable facemasks.</a:t>
            </a:r>
          </a:p>
          <a:p>
            <a:pPr algn="l"/>
            <a:r>
              <a:rPr lang="en-US" sz="2900" dirty="0">
                <a:solidFill>
                  <a:srgbClr val="FFFFFF"/>
                </a:solidFill>
              </a:rPr>
              <a:t>•	Choose a room in your home that can be used to separate sick household members from those who are healthy. If possible, also choose a bathroom for the sick person to use. Plan to clean these rooms daily. Learn how to care for someone at home and how to clean a flu patient’s room.</a:t>
            </a:r>
          </a:p>
          <a:p>
            <a:pPr algn="l"/>
            <a:r>
              <a:rPr lang="en-US" sz="2900" dirty="0">
                <a:solidFill>
                  <a:srgbClr val="FFFFFF"/>
                </a:solidFill>
              </a:rPr>
              <a:t>•	Prepare for possible school closures, identifying alternative childcare.</a:t>
            </a:r>
          </a:p>
          <a:p>
            <a:pPr algn="l"/>
            <a:endParaRPr lang="en-US" sz="2900" b="1"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204655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87410" y="478465"/>
            <a:ext cx="5422604" cy="967563"/>
          </a:xfrm>
        </p:spPr>
        <p:txBody>
          <a:bodyPr>
            <a:normAutofit/>
          </a:bodyPr>
          <a:lstStyle/>
          <a:p>
            <a:r>
              <a:rPr lang="en-US" sz="4800" dirty="0">
                <a:solidFill>
                  <a:srgbClr val="FFFFFF"/>
                </a:solidFill>
              </a:rPr>
              <a:t>SCHOOLS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795284" y="1446028"/>
            <a:ext cx="7006856" cy="4338084"/>
          </a:xfrm>
        </p:spPr>
        <p:txBody>
          <a:bodyPr>
            <a:normAutofit/>
          </a:bodyPr>
          <a:lstStyle/>
          <a:p>
            <a:pPr algn="l"/>
            <a:endParaRPr lang="en-US" sz="2900" b="1" dirty="0">
              <a:solidFill>
                <a:srgbClr val="FFFFFF"/>
              </a:solidFill>
            </a:endParaRPr>
          </a:p>
          <a:p>
            <a:r>
              <a:rPr lang="en-US" sz="3200" dirty="0">
                <a:solidFill>
                  <a:srgbClr val="FFFFFF"/>
                </a:solidFill>
              </a:rPr>
              <a:t>Review, update, and implement emergency operations plans (EOPs). This should be done in collaboration with the Uncas Health District and other relevant partners. Focus on the components, or annexes, of the plans that address infectious disease outbreaks.</a:t>
            </a: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236346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202019"/>
            <a:ext cx="5422604" cy="1010093"/>
          </a:xfrm>
        </p:spPr>
        <p:txBody>
          <a:bodyPr>
            <a:normAutofit/>
          </a:bodyPr>
          <a:lstStyle/>
          <a:p>
            <a:r>
              <a:rPr lang="en-US" sz="4800" dirty="0">
                <a:solidFill>
                  <a:srgbClr val="FFFFFF"/>
                </a:solidFill>
              </a:rPr>
              <a:t>SCHOOLS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414133"/>
            <a:ext cx="7006856" cy="5167422"/>
          </a:xfrm>
        </p:spPr>
        <p:txBody>
          <a:bodyPr>
            <a:normAutofit lnSpcReduction="10000"/>
          </a:bodyPr>
          <a:lstStyle/>
          <a:p>
            <a:pPr marL="457200" indent="-457200" algn="l">
              <a:buFont typeface="Arial" panose="020B0604020202020204" pitchFamily="34" charset="0"/>
              <a:buChar char="•"/>
            </a:pPr>
            <a:r>
              <a:rPr lang="en-US" sz="2900" dirty="0">
                <a:solidFill>
                  <a:srgbClr val="FFFFFF"/>
                </a:solidFill>
              </a:rPr>
              <a:t>Be prepared to allow your staff and students to stay home if someone in their house is sick.</a:t>
            </a:r>
          </a:p>
          <a:p>
            <a:pPr marL="457200" indent="-457200" algn="l">
              <a:buFont typeface="Arial" panose="020B0604020202020204" pitchFamily="34" charset="0"/>
              <a:buChar char="•"/>
            </a:pPr>
            <a:r>
              <a:rPr lang="en-US" sz="2900" dirty="0">
                <a:solidFill>
                  <a:srgbClr val="FFFFFF"/>
                </a:solidFill>
              </a:rPr>
              <a:t>Consider the use of Alternative School Session Planning.</a:t>
            </a:r>
          </a:p>
          <a:p>
            <a:pPr marL="457200" indent="-457200" algn="l">
              <a:buFont typeface="Arial" panose="020B0604020202020204" pitchFamily="34" charset="0"/>
              <a:buChar char="•"/>
            </a:pPr>
            <a:r>
              <a:rPr lang="en-US" sz="2900" dirty="0">
                <a:solidFill>
                  <a:srgbClr val="FFFFFF"/>
                </a:solidFill>
              </a:rPr>
              <a:t>Increase space between people at school to at least 3 feet, as much as possible.</a:t>
            </a:r>
          </a:p>
          <a:p>
            <a:pPr marL="457200" indent="-457200" algn="l">
              <a:buFont typeface="Arial" panose="020B0604020202020204" pitchFamily="34" charset="0"/>
              <a:buChar char="•"/>
            </a:pPr>
            <a:r>
              <a:rPr lang="en-US" sz="2900" dirty="0">
                <a:solidFill>
                  <a:srgbClr val="FFFFFF"/>
                </a:solidFill>
              </a:rPr>
              <a:t>Modify, postpone, or cancel large school events.</a:t>
            </a:r>
          </a:p>
          <a:p>
            <a:pPr marL="457200" indent="-457200" algn="l">
              <a:buFont typeface="Arial" panose="020B0604020202020204" pitchFamily="34" charset="0"/>
              <a:buChar char="•"/>
            </a:pPr>
            <a:r>
              <a:rPr lang="en-US" sz="2900" dirty="0">
                <a:solidFill>
                  <a:srgbClr val="FFFFFF"/>
                </a:solidFill>
              </a:rPr>
              <a:t>Temporarily dismiss students attending childcare facilities, K-12 schools, or institutions of higher education.</a:t>
            </a:r>
          </a:p>
          <a:p>
            <a:pPr algn="l"/>
            <a:endParaRPr lang="en-US" sz="2900" dirty="0">
              <a:solidFill>
                <a:srgbClr val="FFFFFF"/>
              </a:solidFill>
            </a:endParaRPr>
          </a:p>
          <a:p>
            <a:pPr algn="l"/>
            <a:endParaRPr lang="en-US" sz="2900"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377540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202019"/>
            <a:ext cx="5422604" cy="1010093"/>
          </a:xfrm>
        </p:spPr>
        <p:txBody>
          <a:bodyPr>
            <a:normAutofit/>
          </a:bodyPr>
          <a:lstStyle/>
          <a:p>
            <a:r>
              <a:rPr lang="en-US" sz="4800" dirty="0">
                <a:solidFill>
                  <a:srgbClr val="FFFFFF"/>
                </a:solidFill>
              </a:rPr>
              <a:t>BUSINESSES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414133"/>
            <a:ext cx="7006856" cy="4965403"/>
          </a:xfrm>
        </p:spPr>
        <p:txBody>
          <a:bodyPr>
            <a:normAutofit fontScale="92500" lnSpcReduction="20000"/>
          </a:bodyPr>
          <a:lstStyle/>
          <a:p>
            <a:r>
              <a:rPr lang="en-US" sz="3200" dirty="0">
                <a:solidFill>
                  <a:srgbClr val="FFFFFF"/>
                </a:solidFill>
              </a:rPr>
              <a:t>All employers need to consider how best to decrease the spread of acute respiratory illness and lower the impact of COVID-19 in their workplace in the event of an outbreak in the US. They should identify and communicate their objectives, which may include one or more of the following: </a:t>
            </a:r>
          </a:p>
          <a:p>
            <a:pPr marL="514350" indent="-514350">
              <a:buAutoNum type="alphaLcParenBoth"/>
            </a:pPr>
            <a:r>
              <a:rPr lang="en-US" sz="3200" dirty="0">
                <a:solidFill>
                  <a:srgbClr val="FFFFFF"/>
                </a:solidFill>
              </a:rPr>
              <a:t>reducing transmission among staff, </a:t>
            </a:r>
          </a:p>
          <a:p>
            <a:r>
              <a:rPr lang="en-US" sz="3200" dirty="0">
                <a:solidFill>
                  <a:srgbClr val="FFFFFF"/>
                </a:solidFill>
              </a:rPr>
              <a:t>(b) protecting people who are at higher risk for adverse health complications, </a:t>
            </a:r>
          </a:p>
          <a:p>
            <a:r>
              <a:rPr lang="en-US" sz="3200" dirty="0">
                <a:solidFill>
                  <a:srgbClr val="FFFFFF"/>
                </a:solidFill>
              </a:rPr>
              <a:t>(c) maintaining business operations, and </a:t>
            </a:r>
          </a:p>
          <a:p>
            <a:r>
              <a:rPr lang="en-US" sz="3200" dirty="0">
                <a:solidFill>
                  <a:srgbClr val="FFFFFF"/>
                </a:solidFill>
              </a:rPr>
              <a:t>(d) minimizing adverse effects on other entities in their supply chains. </a:t>
            </a: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122587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202019"/>
            <a:ext cx="5422604" cy="1010093"/>
          </a:xfrm>
        </p:spPr>
        <p:txBody>
          <a:bodyPr>
            <a:normAutofit/>
          </a:bodyPr>
          <a:lstStyle/>
          <a:p>
            <a:r>
              <a:rPr lang="en-US" sz="4800" dirty="0">
                <a:solidFill>
                  <a:srgbClr val="FFFFFF"/>
                </a:solidFill>
              </a:rPr>
              <a:t>BUSINESSES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414133"/>
            <a:ext cx="7006856" cy="5528930"/>
          </a:xfrm>
        </p:spPr>
        <p:txBody>
          <a:bodyPr>
            <a:normAutofit fontScale="70000" lnSpcReduction="20000"/>
          </a:bodyPr>
          <a:lstStyle/>
          <a:p>
            <a:pPr marL="457200" indent="-457200" algn="l">
              <a:buFont typeface="Arial" panose="020B0604020202020204" pitchFamily="34" charset="0"/>
              <a:buChar char="•"/>
            </a:pPr>
            <a:r>
              <a:rPr lang="en-US" sz="2900" dirty="0">
                <a:solidFill>
                  <a:srgbClr val="FFFFFF"/>
                </a:solidFill>
              </a:rPr>
              <a:t>Be prepared to allow workers to stay home if someone in their house is sick.</a:t>
            </a:r>
          </a:p>
          <a:p>
            <a:pPr marL="457200" indent="-457200" algn="l">
              <a:buFont typeface="Arial" panose="020B0604020202020204" pitchFamily="34" charset="0"/>
              <a:buChar char="•"/>
            </a:pPr>
            <a:r>
              <a:rPr lang="en-US" sz="2900" dirty="0">
                <a:solidFill>
                  <a:srgbClr val="FFFFFF"/>
                </a:solidFill>
              </a:rPr>
              <a:t>Increase space between people at work to at least 3 feet, as much as possible.</a:t>
            </a:r>
          </a:p>
          <a:p>
            <a:pPr marL="457200" indent="-457200" algn="l">
              <a:buFont typeface="Arial" panose="020B0604020202020204" pitchFamily="34" charset="0"/>
              <a:buChar char="•"/>
            </a:pPr>
            <a:r>
              <a:rPr lang="en-US" sz="2900" dirty="0">
                <a:solidFill>
                  <a:srgbClr val="FFFFFF"/>
                </a:solidFill>
              </a:rPr>
              <a:t>Decrease the frequency of contact among people at work.</a:t>
            </a:r>
          </a:p>
          <a:p>
            <a:pPr marL="457200" indent="-457200" algn="l">
              <a:buFont typeface="Arial" panose="020B0604020202020204" pitchFamily="34" charset="0"/>
              <a:buChar char="•"/>
            </a:pPr>
            <a:r>
              <a:rPr lang="en-US" sz="2900" dirty="0">
                <a:solidFill>
                  <a:srgbClr val="FFFFFF"/>
                </a:solidFill>
              </a:rPr>
              <a:t>Modify, postpone, or cancel large work events. Postpone or cancel non-essential work-related travel.</a:t>
            </a:r>
          </a:p>
          <a:p>
            <a:pPr marL="457200" indent="-457200" algn="l">
              <a:buFont typeface="Arial" panose="020B0604020202020204" pitchFamily="34" charset="0"/>
              <a:buChar char="•"/>
            </a:pPr>
            <a:r>
              <a:rPr lang="en-US" sz="2900" dirty="0">
                <a:solidFill>
                  <a:srgbClr val="FFFFFF"/>
                </a:solidFill>
              </a:rPr>
              <a:t>Employers should plan to monitor and respond to absenteeism at the workplace. Implement plans to continue your essential business functions in case you experience higher than usual absenteeism.</a:t>
            </a:r>
          </a:p>
          <a:p>
            <a:pPr marL="457200" indent="-457200" algn="l">
              <a:buFont typeface="Arial" panose="020B0604020202020204" pitchFamily="34" charset="0"/>
              <a:buChar char="•"/>
            </a:pPr>
            <a:r>
              <a:rPr lang="en-US" sz="2900" dirty="0">
                <a:solidFill>
                  <a:srgbClr val="FFFFFF"/>
                </a:solidFill>
              </a:rPr>
              <a:t>Cross-train personnel to perform essential functions so that the workplace is able to operate even if key staff members are absent.</a:t>
            </a:r>
          </a:p>
          <a:p>
            <a:pPr marL="457200" indent="-457200" algn="l">
              <a:buFont typeface="Arial" panose="020B0604020202020204" pitchFamily="34" charset="0"/>
              <a:buChar char="•"/>
            </a:pPr>
            <a:r>
              <a:rPr lang="en-US" sz="2900" dirty="0">
                <a:solidFill>
                  <a:srgbClr val="FFFFFF"/>
                </a:solidFill>
              </a:rPr>
              <a:t>Assess your essential functions and the reliance that others and the community have on your services or products. Be prepared to change your business practices if needed to maintain critical operations (e.g., identify alternative suppliers, prioritize customers, or temporarily suspend some of your operations if needed).</a:t>
            </a:r>
          </a:p>
          <a:p>
            <a:pPr algn="l"/>
            <a:endParaRPr lang="en-US" sz="2900"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29305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53ACC54-5A39-4764-A5F0-D94A7AFFB779}"/>
              </a:ext>
            </a:extLst>
          </p:cNvPr>
          <p:cNvSpPr>
            <a:spLocks noGrp="1"/>
          </p:cNvSpPr>
          <p:nvPr>
            <p:ph type="ctrTitle"/>
          </p:nvPr>
        </p:nvSpPr>
        <p:spPr>
          <a:xfrm>
            <a:off x="5539563" y="265813"/>
            <a:ext cx="5422604" cy="1244009"/>
          </a:xfrm>
        </p:spPr>
        <p:txBody>
          <a:bodyPr>
            <a:normAutofit fontScale="90000"/>
          </a:bodyPr>
          <a:lstStyle/>
          <a:p>
            <a:r>
              <a:rPr lang="en-US" sz="4800" dirty="0">
                <a:solidFill>
                  <a:srgbClr val="FFFFFF"/>
                </a:solidFill>
              </a:rPr>
              <a:t>PERSONAL PRECAUTIONS</a:t>
            </a:r>
          </a:p>
        </p:txBody>
      </p:sp>
      <p:sp>
        <p:nvSpPr>
          <p:cNvPr id="3" name="Subtitle 2">
            <a:extLst>
              <a:ext uri="{FF2B5EF4-FFF2-40B4-BE49-F238E27FC236}">
                <a16:creationId xmlns:a16="http://schemas.microsoft.com/office/drawing/2014/main" xmlns="" id="{370FAB2E-D9F4-4A04-B4C8-2BA7915CC45F}"/>
              </a:ext>
            </a:extLst>
          </p:cNvPr>
          <p:cNvSpPr>
            <a:spLocks noGrp="1"/>
          </p:cNvSpPr>
          <p:nvPr>
            <p:ph type="subTitle" idx="1"/>
          </p:nvPr>
        </p:nvSpPr>
        <p:spPr>
          <a:xfrm>
            <a:off x="4919720" y="1979492"/>
            <a:ext cx="7006856" cy="4253023"/>
          </a:xfrm>
        </p:spPr>
        <p:txBody>
          <a:bodyPr>
            <a:normAutofit fontScale="92500"/>
          </a:bodyPr>
          <a:lstStyle/>
          <a:p>
            <a:pPr marL="457200" indent="-457200" algn="l">
              <a:buFont typeface="Arial" panose="020B0604020202020204" pitchFamily="34" charset="0"/>
              <a:buChar char="•"/>
            </a:pPr>
            <a:r>
              <a:rPr lang="en-US" sz="2900" dirty="0">
                <a:solidFill>
                  <a:srgbClr val="FFFFFF"/>
                </a:solidFill>
              </a:rPr>
              <a:t>Stay home when you are sick.</a:t>
            </a:r>
          </a:p>
          <a:p>
            <a:pPr marL="457200" indent="-457200" algn="l">
              <a:buFont typeface="Arial" panose="020B0604020202020204" pitchFamily="34" charset="0"/>
              <a:buChar char="•"/>
            </a:pPr>
            <a:r>
              <a:rPr lang="en-US" sz="2900" dirty="0">
                <a:solidFill>
                  <a:srgbClr val="FFFFFF"/>
                </a:solidFill>
              </a:rPr>
              <a:t>Cover your coughs and sneezes with a tissue.</a:t>
            </a:r>
          </a:p>
          <a:p>
            <a:pPr marL="457200" indent="-457200" algn="l">
              <a:buFont typeface="Arial" panose="020B0604020202020204" pitchFamily="34" charset="0"/>
              <a:buChar char="•"/>
            </a:pPr>
            <a:r>
              <a:rPr lang="en-US" sz="2900" dirty="0">
                <a:solidFill>
                  <a:srgbClr val="FFFFFF"/>
                </a:solidFill>
              </a:rPr>
              <a:t>Wash your hands often with soap and water for at least 20 seconds. Use at least a 60% alcohol-based hand sanitizer if soap and water are not available.</a:t>
            </a:r>
          </a:p>
          <a:p>
            <a:pPr marL="457200" indent="-457200" algn="l">
              <a:buFont typeface="Arial" panose="020B0604020202020204" pitchFamily="34" charset="0"/>
              <a:buChar char="•"/>
            </a:pPr>
            <a:r>
              <a:rPr lang="en-US" sz="2900" dirty="0">
                <a:solidFill>
                  <a:srgbClr val="FFFFFF"/>
                </a:solidFill>
              </a:rPr>
              <a:t>Clean frequently touched surfaces and objects.  If surfaces are dirty, they should be cleaned using detergent and water prior to disinfection.</a:t>
            </a:r>
          </a:p>
          <a:p>
            <a:pPr algn="l"/>
            <a:endParaRPr lang="en-US" sz="2900" dirty="0">
              <a:solidFill>
                <a:srgbClr val="FFFFFF"/>
              </a:solidFill>
            </a:endParaRPr>
          </a:p>
          <a:p>
            <a:endParaRPr lang="en-US" sz="3200" dirty="0">
              <a:solidFill>
                <a:srgbClr val="FFFFFF"/>
              </a:solidFill>
            </a:endParaRPr>
          </a:p>
        </p:txBody>
      </p:sp>
      <p:pic>
        <p:nvPicPr>
          <p:cNvPr id="4" name="Picture 3">
            <a:extLst>
              <a:ext uri="{FF2B5EF4-FFF2-40B4-BE49-F238E27FC236}">
                <a16:creationId xmlns:a16="http://schemas.microsoft.com/office/drawing/2014/main" xmlns="" id="{2E0D8D89-5033-4FFD-97AC-ED5E81866CFB}"/>
              </a:ext>
            </a:extLst>
          </p:cNvPr>
          <p:cNvPicPr>
            <a:picLocks noChangeAspect="1"/>
          </p:cNvPicPr>
          <p:nvPr/>
        </p:nvPicPr>
        <p:blipFill>
          <a:blip r:embed="rId2"/>
          <a:stretch>
            <a:fillRect/>
          </a:stretch>
        </p:blipFill>
        <p:spPr>
          <a:xfrm>
            <a:off x="490358" y="3231054"/>
            <a:ext cx="3862589" cy="874950"/>
          </a:xfrm>
          <a:prstGeom prst="rect">
            <a:avLst/>
          </a:prstGeom>
        </p:spPr>
      </p:pic>
    </p:spTree>
    <p:extLst>
      <p:ext uri="{BB962C8B-B14F-4D97-AF65-F5344CB8AC3E}">
        <p14:creationId xmlns:p14="http://schemas.microsoft.com/office/powerpoint/2010/main" val="3479743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718</Words>
  <Application>Microsoft Office PowerPoint</Application>
  <PresentationFormat>Custom</PresentationFormat>
  <Paragraphs>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COVID-19 </vt:lpstr>
      <vt:lpstr>NON-PHARMACEUTICAL INTERVENTIONS</vt:lpstr>
      <vt:lpstr>DISPOSITION OF TRAVELERS</vt:lpstr>
      <vt:lpstr>FAMILIES AND HOUSEHOLDS</vt:lpstr>
      <vt:lpstr>SCHOOLS</vt:lpstr>
      <vt:lpstr>SCHOOLS</vt:lpstr>
      <vt:lpstr>BUSINESSES</vt:lpstr>
      <vt:lpstr>BUSINESSES</vt:lpstr>
      <vt:lpstr>PERSONAL PRECAUTIONS</vt:lpstr>
      <vt:lpstr>CLEANING PRODUCTS</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Patrick McCormack</dc:creator>
  <cp:lastModifiedBy>Owner</cp:lastModifiedBy>
  <cp:revision>20</cp:revision>
  <dcterms:created xsi:type="dcterms:W3CDTF">2020-03-02T13:17:33Z</dcterms:created>
  <dcterms:modified xsi:type="dcterms:W3CDTF">2020-03-06T01:39:21Z</dcterms:modified>
</cp:coreProperties>
</file>